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302" r:id="rId2"/>
    <p:sldId id="303" r:id="rId3"/>
    <p:sldId id="291" r:id="rId4"/>
    <p:sldId id="294" r:id="rId5"/>
    <p:sldId id="292" r:id="rId6"/>
    <p:sldId id="293" r:id="rId7"/>
    <p:sldId id="300" r:id="rId8"/>
    <p:sldId id="301" r:id="rId9"/>
    <p:sldId id="295" r:id="rId10"/>
    <p:sldId id="296" r:id="rId11"/>
    <p:sldId id="297" r:id="rId12"/>
    <p:sldId id="298" r:id="rId13"/>
    <p:sldId id="273" r:id="rId14"/>
    <p:sldId id="299" r:id="rId15"/>
    <p:sldId id="256" r:id="rId16"/>
    <p:sldId id="257" r:id="rId17"/>
    <p:sldId id="258" r:id="rId18"/>
    <p:sldId id="259" r:id="rId19"/>
    <p:sldId id="261" r:id="rId20"/>
    <p:sldId id="262" r:id="rId21"/>
    <p:sldId id="263" r:id="rId22"/>
    <p:sldId id="275" r:id="rId23"/>
    <p:sldId id="264" r:id="rId24"/>
    <p:sldId id="267" r:id="rId25"/>
    <p:sldId id="269" r:id="rId26"/>
    <p:sldId id="276" r:id="rId27"/>
    <p:sldId id="271" r:id="rId28"/>
    <p:sldId id="270" r:id="rId29"/>
    <p:sldId id="277" r:id="rId30"/>
    <p:sldId id="278" r:id="rId31"/>
    <p:sldId id="279" r:id="rId32"/>
    <p:sldId id="280" r:id="rId33"/>
    <p:sldId id="282" r:id="rId34"/>
    <p:sldId id="284" r:id="rId35"/>
    <p:sldId id="283" r:id="rId36"/>
    <p:sldId id="285" r:id="rId37"/>
    <p:sldId id="286" r:id="rId38"/>
    <p:sldId id="287" r:id="rId39"/>
    <p:sldId id="288" r:id="rId40"/>
    <p:sldId id="289" r:id="rId41"/>
    <p:sldId id="29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5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1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5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693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710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77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8724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494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609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84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4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75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5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71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86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797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5C07B23-B80A-4B28-9A04-8EF6EC617980}" type="datetimeFigureOut">
              <a:rPr lang="en-US" smtClean="0"/>
              <a:t>4/30/2024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4D18AB-8B98-4908-BB95-1678A40654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51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ebm"/><Relationship Id="rId1" Type="http://schemas.microsoft.com/office/2007/relationships/media" Target="../media/media3.webm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15C6B6-19D2-6591-B9A8-8C0F56846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78" y="495300"/>
            <a:ext cx="11118748" cy="587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5E9AC02-0504-912B-D6AC-651ED05C1917}"/>
              </a:ext>
            </a:extLst>
          </p:cNvPr>
          <p:cNvSpPr/>
          <p:nvPr/>
        </p:nvSpPr>
        <p:spPr>
          <a:xfrm>
            <a:off x="508918" y="3929360"/>
            <a:ext cx="11199669" cy="218521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BUILDING THEME-BASED VULNERABLE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MACHINES FOR CAPTURE THE FLAG (CTF)</a:t>
            </a:r>
            <a:br>
              <a:rPr lang="en-US" sz="4000" b="1" dirty="0">
                <a:solidFill>
                  <a:srgbClr val="FFFF00"/>
                </a:solidFill>
              </a:rPr>
            </a:br>
            <a:r>
              <a:rPr lang="en-US" sz="4000" b="1" dirty="0">
                <a:solidFill>
                  <a:srgbClr val="FFFF00"/>
                </a:solidFill>
              </a:rPr>
              <a:t>CHALLENGES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en-US" sz="16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Presented by :- </a:t>
            </a:r>
            <a:r>
              <a:rPr lang="en-US" sz="16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oum</a:t>
            </a:r>
            <a:r>
              <a:rPr lang="en-US" sz="16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zarkar</a:t>
            </a:r>
            <a:endParaRPr lang="en-US" sz="1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1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532D-C668-D346-F6CA-C9F1E542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  <a:endParaRPr lang="en-US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B345F-BD9C-9BBA-1478-6DAAF2815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5100" dirty="0"/>
              <a:t>Major steps: </a:t>
            </a:r>
          </a:p>
          <a:p>
            <a:endParaRPr lang="en-US" dirty="0"/>
          </a:p>
          <a:p>
            <a:pPr algn="l">
              <a:buFont typeface="+mj-lt"/>
              <a:buAutoNum type="arabicPeriod"/>
            </a:pPr>
            <a:r>
              <a:rPr lang="en-US" dirty="0">
                <a:solidFill>
                  <a:srgbClr val="242424"/>
                </a:solidFill>
                <a:latin typeface="source-serif-pro"/>
              </a:rPr>
              <a:t>PLAN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DESIGN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BUILD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TEST</a:t>
            </a:r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0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2297-5D1E-0693-400A-990D4DD3A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337A-E3F5-ECE2-DE0E-0229E98DA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33650"/>
            <a:ext cx="9239250" cy="3776662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WHAT IS THE WAY IN?</a:t>
            </a: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INITIAL ACCESS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PRIVILEGE ESCALATION VECTOR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4800" b="1" i="0" dirty="0">
                <a:solidFill>
                  <a:srgbClr val="0D0D0D"/>
                </a:solidFill>
                <a:effectLst/>
                <a:latin typeface="Söhne"/>
              </a:rPr>
              <a:t>ROOT FLAG</a:t>
            </a:r>
            <a:endParaRPr lang="en-US" sz="4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622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E223-1D68-35B0-1AC9-CBE5602E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F3DD1-84CC-C9FB-85ED-6A246711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What is the way in ?</a:t>
            </a:r>
          </a:p>
          <a:p>
            <a:pPr marL="0" indent="0">
              <a:buNone/>
            </a:pPr>
            <a:r>
              <a:rPr lang="en-US" dirty="0"/>
              <a:t>	-&gt;though a misconfiguration in FTP that allows anonymous 	access </a:t>
            </a:r>
          </a:p>
          <a:p>
            <a:r>
              <a:rPr lang="en-US" dirty="0"/>
              <a:t>How will the attacker gain initial access</a:t>
            </a:r>
          </a:p>
          <a:p>
            <a:pPr marL="0" indent="0">
              <a:buNone/>
            </a:pPr>
            <a:r>
              <a:rPr lang="en-US" dirty="0"/>
              <a:t>	-&gt;Though leaked credentials</a:t>
            </a:r>
          </a:p>
          <a:p>
            <a:r>
              <a:rPr lang="en-US" dirty="0"/>
              <a:t>Root flag</a:t>
            </a:r>
          </a:p>
          <a:p>
            <a:pPr marL="0" indent="0">
              <a:buNone/>
            </a:pPr>
            <a:r>
              <a:rPr lang="en-US" dirty="0"/>
              <a:t>	-&gt;Inaccessible to normal user</a:t>
            </a:r>
          </a:p>
          <a:p>
            <a:r>
              <a:rPr lang="en-US" dirty="0"/>
              <a:t>Privilege escalation vector</a:t>
            </a:r>
          </a:p>
          <a:p>
            <a:pPr marL="0" indent="0">
              <a:buNone/>
            </a:pPr>
            <a:r>
              <a:rPr lang="en-US" dirty="0"/>
              <a:t>	-&gt;Exploiting a binary running with SUID permissions and environment path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2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87276-83D9-6819-47B8-539499D2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4" y="384175"/>
            <a:ext cx="10515600" cy="1325563"/>
          </a:xfrm>
        </p:spPr>
        <p:txBody>
          <a:bodyPr/>
          <a:lstStyle/>
          <a:p>
            <a:r>
              <a:rPr lang="en-US" dirty="0"/>
              <a:t>Ready made exploits and there environments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09844-E197-16C4-A6C4-43FD29003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8" y="1709738"/>
            <a:ext cx="11140587" cy="4975556"/>
          </a:xfrm>
        </p:spPr>
      </p:pic>
    </p:spTree>
    <p:extLst>
      <p:ext uri="{BB962C8B-B14F-4D97-AF65-F5344CB8AC3E}">
        <p14:creationId xmlns:p14="http://schemas.microsoft.com/office/powerpoint/2010/main" val="2000441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F0BF5-902A-DE80-8069-D3826A72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08E5-ADEC-8661-EF23-6E31F455A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Theme selection: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MESWCOE(college theme)</a:t>
            </a:r>
          </a:p>
          <a:p>
            <a:r>
              <a:rPr lang="en-US" dirty="0"/>
              <a:t>Requirements: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Virtual box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Vagrant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Code editor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14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22D0D8-9913-1451-E18D-8B93B1209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238" y="0"/>
            <a:ext cx="8729662" cy="1425575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INSTALLING VAGRANT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A279D-7670-10EE-F7B6-4DA01D607B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50EC1-D786-5B4E-7F4B-23618DEEC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425575"/>
            <a:ext cx="9710737" cy="508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2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EC150-6F8C-47A2-A3CF-52D39369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VIRTUAL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EDDCD7-BD60-2406-7E91-9B8A86ED2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2257424"/>
            <a:ext cx="11105779" cy="3971925"/>
          </a:xfrm>
        </p:spPr>
      </p:pic>
    </p:spTree>
    <p:extLst>
      <p:ext uri="{BB962C8B-B14F-4D97-AF65-F5344CB8AC3E}">
        <p14:creationId xmlns:p14="http://schemas.microsoft.com/office/powerpoint/2010/main" val="1012013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D8FB-53CC-6201-DC1B-F2587F2FA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7" y="439207"/>
            <a:ext cx="9601196" cy="1303867"/>
          </a:xfrm>
        </p:spPr>
        <p:txBody>
          <a:bodyPr/>
          <a:lstStyle/>
          <a:p>
            <a:r>
              <a:rPr lang="en-US" dirty="0"/>
              <a:t>SELECTING BASE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F033F-EEE4-4E65-F9DB-6F63E6E2A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743074"/>
            <a:ext cx="11439525" cy="5114925"/>
          </a:xfrm>
        </p:spPr>
      </p:pic>
    </p:spTree>
    <p:extLst>
      <p:ext uri="{BB962C8B-B14F-4D97-AF65-F5344CB8AC3E}">
        <p14:creationId xmlns:p14="http://schemas.microsoft.com/office/powerpoint/2010/main" val="252556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69B9A-D5C0-CCEB-02DE-8F510B1A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20D661-0A86-10AA-EF02-6340D724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-219075"/>
            <a:ext cx="11163300" cy="455925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D0728-6C86-730A-ECCC-56BBFCB30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535008"/>
            <a:ext cx="7753350" cy="20127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C03479-CAB9-B3C7-53FE-8FFBC14904E2}"/>
              </a:ext>
            </a:extLst>
          </p:cNvPr>
          <p:cNvSpPr/>
          <p:nvPr/>
        </p:nvSpPr>
        <p:spPr>
          <a:xfrm>
            <a:off x="4419600" y="5076825"/>
            <a:ext cx="3381375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7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AC9309-E07F-29FE-934A-EE932916D842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F6CB9-C4F6-A49F-F374-5716ED87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CBB69B-2E48-882E-5664-AD22426D7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2"/>
            <a:ext cx="12077700" cy="692622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86AD0E-A4B9-8E09-3D12-90AC2CF42BF5}"/>
              </a:ext>
            </a:extLst>
          </p:cNvPr>
          <p:cNvSpPr/>
          <p:nvPr/>
        </p:nvSpPr>
        <p:spPr>
          <a:xfrm>
            <a:off x="2762250" y="1924050"/>
            <a:ext cx="1104900" cy="2381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10E59FC-B353-EB81-46CA-A1A8B02C6D39}"/>
              </a:ext>
            </a:extLst>
          </p:cNvPr>
          <p:cNvSpPr/>
          <p:nvPr/>
        </p:nvSpPr>
        <p:spPr>
          <a:xfrm rot="10800000">
            <a:off x="3962400" y="1962099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FC5268-8A50-E7A6-CD1B-7F72632108CD}"/>
              </a:ext>
            </a:extLst>
          </p:cNvPr>
          <p:cNvSpPr txBox="1"/>
          <p:nvPr/>
        </p:nvSpPr>
        <p:spPr>
          <a:xfrm>
            <a:off x="5210175" y="1844125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80CADC-49B7-AFAA-1BF6-E24B508BD842}"/>
              </a:ext>
            </a:extLst>
          </p:cNvPr>
          <p:cNvSpPr/>
          <p:nvPr/>
        </p:nvSpPr>
        <p:spPr>
          <a:xfrm>
            <a:off x="4933950" y="4083843"/>
            <a:ext cx="1638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5EC5CEB-D6EB-7229-9E73-E72C5F38DB23}"/>
              </a:ext>
            </a:extLst>
          </p:cNvPr>
          <p:cNvSpPr/>
          <p:nvPr/>
        </p:nvSpPr>
        <p:spPr>
          <a:xfrm rot="10800000">
            <a:off x="6648450" y="4156454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35E4D4-4086-A62C-AE36-C40B8C0AE0B7}"/>
              </a:ext>
            </a:extLst>
          </p:cNvPr>
          <p:cNvSpPr txBox="1"/>
          <p:nvPr/>
        </p:nvSpPr>
        <p:spPr>
          <a:xfrm>
            <a:off x="7972424" y="4049297"/>
            <a:ext cx="253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 ADDRESS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82648-4066-B181-0FDF-FD6DD7496D98}"/>
              </a:ext>
            </a:extLst>
          </p:cNvPr>
          <p:cNvSpPr/>
          <p:nvPr/>
        </p:nvSpPr>
        <p:spPr>
          <a:xfrm>
            <a:off x="4381500" y="6452393"/>
            <a:ext cx="2019300" cy="278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87A70-59A8-527A-631E-17E036C3F2AE}"/>
              </a:ext>
            </a:extLst>
          </p:cNvPr>
          <p:cNvSpPr txBox="1"/>
          <p:nvPr/>
        </p:nvSpPr>
        <p:spPr>
          <a:xfrm>
            <a:off x="7778678" y="6401593"/>
            <a:ext cx="272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SCRIPT INSTALLATION PATH</a:t>
            </a:r>
          </a:p>
          <a:p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D29677-544B-E0C5-DD0B-F80D240CC376}"/>
              </a:ext>
            </a:extLst>
          </p:cNvPr>
          <p:cNvSpPr/>
          <p:nvPr/>
        </p:nvSpPr>
        <p:spPr>
          <a:xfrm rot="10800000">
            <a:off x="6530903" y="6521450"/>
            <a:ext cx="1247775" cy="13338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96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BEA9B-8428-7253-9B7C-FDDF0386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09A1-F026-97FA-3654-F5CB6BE3B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Objectives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b="1" i="0" dirty="0">
                <a:solidFill>
                  <a:srgbClr val="0D0D0D"/>
                </a:solidFill>
                <a:effectLst/>
                <a:latin typeface="Söhne"/>
              </a:rPr>
              <a:t>Lets design a CTF on our own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70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21C9-9F14-8063-A0F7-87D0C639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BOOTING UP THE MACHINE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35D5D3-8238-63D5-4BF2-D90BCFB23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23" y="2538413"/>
            <a:ext cx="11143553" cy="4214812"/>
          </a:xfrm>
        </p:spPr>
      </p:pic>
    </p:spTree>
    <p:extLst>
      <p:ext uri="{BB962C8B-B14F-4D97-AF65-F5344CB8AC3E}">
        <p14:creationId xmlns:p14="http://schemas.microsoft.com/office/powerpoint/2010/main" val="90707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59C8-1987-F31D-078C-03BE88E04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3591BD-D7C0-FA59-91DC-9405F1135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2062956"/>
            <a:ext cx="8305800" cy="21431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1FDD01-5BEE-025B-3699-EEFF2198E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34" y="4710112"/>
            <a:ext cx="7968419" cy="165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20706-8EF3-10F4-87AA-8C061E88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way of crating a machine is</a:t>
            </a:r>
            <a:br>
              <a:rPr lang="en-US" dirty="0"/>
            </a:br>
            <a:r>
              <a:rPr lang="en-US" dirty="0"/>
              <a:t>Manual + Automatic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D1989-35F5-6455-B052-0948E8DCF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Manual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To check i</a:t>
            </a:r>
            <a:r>
              <a:rPr lang="en-US" dirty="0">
                <a:solidFill>
                  <a:srgbClr val="0D0D0D"/>
                </a:solidFill>
                <a:latin typeface="Söhne"/>
              </a:rPr>
              <a:t>f all the commands are been executed properly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dirty="0">
                <a:solidFill>
                  <a:srgbClr val="0D0D0D"/>
                </a:solidFill>
                <a:latin typeface="Söhne"/>
              </a:rPr>
              <a:t>Error recognition and correction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Automatic Approach:</a:t>
            </a:r>
            <a:endParaRPr lang="en-US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Fast build up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Creates environment instantaneously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42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F56A6-FB83-148D-86AD-F4DAE807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							Automatic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87ED9-ED8A-5944-2F45-3F19E5133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48"/>
          <a:stretch/>
        </p:blipFill>
        <p:spPr>
          <a:xfrm>
            <a:off x="6581775" y="2085975"/>
            <a:ext cx="5419725" cy="26860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4F64019-1EF4-7887-E4E9-57D979623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2085975"/>
            <a:ext cx="5765712" cy="399573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ACFE55-0FC9-FD34-A422-3B0603DA8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867737"/>
              </p:ext>
            </p:extLst>
          </p:nvPr>
        </p:nvGraphicFramePr>
        <p:xfrm>
          <a:off x="330288" y="365126"/>
          <a:ext cx="11671212" cy="62724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606">
                  <a:extLst>
                    <a:ext uri="{9D8B030D-6E8A-4147-A177-3AD203B41FA5}">
                      <a16:colId xmlns:a16="http://schemas.microsoft.com/office/drawing/2014/main" val="1034597601"/>
                    </a:ext>
                  </a:extLst>
                </a:gridCol>
                <a:gridCol w="5835606">
                  <a:extLst>
                    <a:ext uri="{9D8B030D-6E8A-4147-A177-3AD203B41FA5}">
                      <a16:colId xmlns:a16="http://schemas.microsoft.com/office/drawing/2014/main" val="2915388313"/>
                    </a:ext>
                  </a:extLst>
                </a:gridCol>
              </a:tblGrid>
              <a:tr h="62724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642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756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2198-B157-43C0-9F09-5749FBAAF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Inducing Misconfiguration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AC87F-5BD4-CCCC-A92A-C6292DE0F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847181"/>
            <a:ext cx="6810375" cy="962025"/>
          </a:xfrm>
        </p:spPr>
      </p:pic>
    </p:spTree>
    <p:extLst>
      <p:ext uri="{BB962C8B-B14F-4D97-AF65-F5344CB8AC3E}">
        <p14:creationId xmlns:p14="http://schemas.microsoft.com/office/powerpoint/2010/main" val="81689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7A8CB-D836-0F49-BEAD-453105814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82082"/>
            <a:ext cx="9601196" cy="1303867"/>
          </a:xfrm>
        </p:spPr>
        <p:txBody>
          <a:bodyPr/>
          <a:lstStyle/>
          <a:p>
            <a:r>
              <a:rPr lang="en-US" dirty="0"/>
              <a:t>Enabling anonymous access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4617E5-028C-0798-88DC-37B418A98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5"/>
          <a:stretch/>
        </p:blipFill>
        <p:spPr>
          <a:xfrm>
            <a:off x="6529388" y="1885947"/>
            <a:ext cx="5757862" cy="254952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011B4-A392-2278-CA53-370B53CD8C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83"/>
          <a:stretch/>
        </p:blipFill>
        <p:spPr>
          <a:xfrm>
            <a:off x="0" y="1885947"/>
            <a:ext cx="6529388" cy="43899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C42E0F-D66F-7562-8D4F-1D800FC498B4}"/>
              </a:ext>
            </a:extLst>
          </p:cNvPr>
          <p:cNvSpPr/>
          <p:nvPr/>
        </p:nvSpPr>
        <p:spPr>
          <a:xfrm>
            <a:off x="0" y="4435473"/>
            <a:ext cx="1809750" cy="26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A3D15-2972-5627-D7CB-F689C12A834D}"/>
              </a:ext>
            </a:extLst>
          </p:cNvPr>
          <p:cNvCxnSpPr/>
          <p:nvPr/>
        </p:nvCxnSpPr>
        <p:spPr>
          <a:xfrm flipH="1">
            <a:off x="1924050" y="4562475"/>
            <a:ext cx="19812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862A09F-3C9B-9ED9-0D30-B05BF1A86293}"/>
              </a:ext>
            </a:extLst>
          </p:cNvPr>
          <p:cNvSpPr txBox="1"/>
          <p:nvPr/>
        </p:nvSpPr>
        <p:spPr>
          <a:xfrm>
            <a:off x="3831715" y="437780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Misconfiguring to YES</a:t>
            </a:r>
          </a:p>
        </p:txBody>
      </p:sp>
    </p:spTree>
    <p:extLst>
      <p:ext uri="{BB962C8B-B14F-4D97-AF65-F5344CB8AC3E}">
        <p14:creationId xmlns:p14="http://schemas.microsoft.com/office/powerpoint/2010/main" val="308558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C3B5-ADFE-390B-DC41-2B4C6E98C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low privilege user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D2ED87-B216-A7F6-E058-80FDB9F00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66986"/>
            <a:ext cx="5036180" cy="24050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4AE858-C49E-2A79-C771-6204AD101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80" y="2566986"/>
            <a:ext cx="6089019" cy="2281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A6730E4-73F0-F43E-B84D-DF918F7D7AA2}"/>
              </a:ext>
            </a:extLst>
          </p:cNvPr>
          <p:cNvSpPr/>
          <p:nvPr/>
        </p:nvSpPr>
        <p:spPr>
          <a:xfrm>
            <a:off x="2733674" y="3276600"/>
            <a:ext cx="847725" cy="4095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1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8F59-23CF-838C-2C8E-725BE5E74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7" y="572557"/>
            <a:ext cx="9601196" cy="130386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Password leak file </a:t>
            </a:r>
            <a:br>
              <a:rPr lang="en-US" dirty="0"/>
            </a:br>
            <a:r>
              <a:rPr lang="en-US" dirty="0"/>
              <a:t>(admissioncerti.txt)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A59D34B3-B7A1-EFE5-63A5-9259339C4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2" y="2509836"/>
            <a:ext cx="6047635" cy="26717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29F4A0-9A43-91E4-349E-8C2BC01D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7" y="2509836"/>
            <a:ext cx="5305425" cy="26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48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454-E19E-6405-8859-C367045A8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D7AC20-250F-6C1D-8F14-CCD7C6F53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04" y="2617411"/>
            <a:ext cx="5694446" cy="260032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13E3C7C-4542-90D7-7987-BDEC23723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7" y="2617410"/>
            <a:ext cx="61245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2C38-DD7C-3C05-40D5-9F9B5E332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893" y="842961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Privilege Escalation Vector</a:t>
            </a:r>
            <a:br>
              <a:rPr lang="en-US" dirty="0"/>
            </a:br>
            <a:r>
              <a:rPr lang="en-US" dirty="0"/>
              <a:t>(study)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3549D7-3B70-83B0-6C82-E831572368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11" y="2562225"/>
            <a:ext cx="4658089" cy="17335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ADC92-8948-81B0-F67F-FCF126C35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538663"/>
            <a:ext cx="3457574" cy="147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2D164-0112-EC7E-9A19-5F30CADF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2562225"/>
            <a:ext cx="4495800" cy="1733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053B32-BC37-05C4-4C1B-88C51DDE0D32}"/>
              </a:ext>
            </a:extLst>
          </p:cNvPr>
          <p:cNvCxnSpPr/>
          <p:nvPr/>
        </p:nvCxnSpPr>
        <p:spPr>
          <a:xfrm>
            <a:off x="4067175" y="5057775"/>
            <a:ext cx="23050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3251A1-0E55-CD3C-769B-E8DDF7C7762A}"/>
              </a:ext>
            </a:extLst>
          </p:cNvPr>
          <p:cNvSpPr/>
          <p:nvPr/>
        </p:nvSpPr>
        <p:spPr>
          <a:xfrm>
            <a:off x="6372225" y="4486275"/>
            <a:ext cx="3667125" cy="1371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3CD923-F5F5-C1C3-2ACF-9236AF50ACB9}"/>
              </a:ext>
            </a:extLst>
          </p:cNvPr>
          <p:cNvSpPr txBox="1"/>
          <p:nvPr/>
        </p:nvSpPr>
        <p:spPr>
          <a:xfrm>
            <a:off x="1152893" y="4826942"/>
            <a:ext cx="279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Only readable by root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D09048-486B-E8DE-1CE6-8EAC611AE606}"/>
              </a:ext>
            </a:extLst>
          </p:cNvPr>
          <p:cNvSpPr/>
          <p:nvPr/>
        </p:nvSpPr>
        <p:spPr>
          <a:xfrm>
            <a:off x="2705100" y="3600450"/>
            <a:ext cx="600075" cy="352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F496D-652E-F89D-B8F0-69FA2E3C2EEA}"/>
              </a:ext>
            </a:extLst>
          </p:cNvPr>
          <p:cNvCxnSpPr/>
          <p:nvPr/>
        </p:nvCxnSpPr>
        <p:spPr>
          <a:xfrm flipV="1">
            <a:off x="3019425" y="3990975"/>
            <a:ext cx="0" cy="4762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96A934-D944-222D-E441-38A6185D8261}"/>
              </a:ext>
            </a:extLst>
          </p:cNvPr>
          <p:cNvSpPr txBox="1"/>
          <p:nvPr/>
        </p:nvSpPr>
        <p:spPr>
          <a:xfrm>
            <a:off x="2582992" y="4330526"/>
            <a:ext cx="929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14892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2A57B-19D1-2701-03EB-52E07BBA4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Introduction to Vulnerable Machines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2276-BBF9-828A-495C-D4755ADF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is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are simulated environments intentionally designed with security vulnerabilities.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These vulnerabilities mimic real-world scenarios and provide hands-on learning opportunities for cybersecurity enthusiasts and professionals.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3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123-0B53-CD9A-C1F6-DCBE1303C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SUID Bit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C89B9-1DE9-7EF3-03FA-1522AC9FB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724150"/>
            <a:ext cx="4495800" cy="1476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65795-EF99-60E6-0B91-ED303C1F2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724150"/>
            <a:ext cx="4495800" cy="1409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A3334-B900-6D64-5256-CBC05516BA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495800"/>
            <a:ext cx="4495800" cy="647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C3308E-4D93-7BAE-1FA1-6738C81A52FF}"/>
              </a:ext>
            </a:extLst>
          </p:cNvPr>
          <p:cNvSpPr/>
          <p:nvPr/>
        </p:nvSpPr>
        <p:spPr>
          <a:xfrm>
            <a:off x="1295402" y="3524250"/>
            <a:ext cx="895348" cy="209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8AA89-8266-5983-F3FC-CEFFF329B84A}"/>
              </a:ext>
            </a:extLst>
          </p:cNvPr>
          <p:cNvSpPr/>
          <p:nvPr/>
        </p:nvSpPr>
        <p:spPr>
          <a:xfrm>
            <a:off x="6315075" y="3733800"/>
            <a:ext cx="3114675" cy="400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109D-F82A-A6C5-0B57-79E2283B1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7" y="797189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/>
              <a:t>Cleaning history and setting Root password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AF737-DE2E-F9C7-034E-7D7F5D55A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1056"/>
            <a:ext cx="9686925" cy="3457575"/>
          </a:xfrm>
        </p:spPr>
      </p:pic>
    </p:spTree>
    <p:extLst>
      <p:ext uri="{BB962C8B-B14F-4D97-AF65-F5344CB8AC3E}">
        <p14:creationId xmlns:p14="http://schemas.microsoft.com/office/powerpoint/2010/main" val="265254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00A1-68AB-77C9-4121-B0B3CFC2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Root Flag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6E6C86-355D-53FD-9373-2348C61D3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3030538"/>
            <a:ext cx="5695950" cy="2371725"/>
          </a:xfrm>
        </p:spPr>
      </p:pic>
    </p:spTree>
    <p:extLst>
      <p:ext uri="{BB962C8B-B14F-4D97-AF65-F5344CB8AC3E}">
        <p14:creationId xmlns:p14="http://schemas.microsoft.com/office/powerpoint/2010/main" val="111693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926B-0ECE-E6F0-39BB-C1CF7681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the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B7A196-E094-492E-2203-A97E983AB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963" y="2557463"/>
            <a:ext cx="5980074" cy="3317875"/>
          </a:xfrm>
        </p:spPr>
      </p:pic>
    </p:spTree>
    <p:extLst>
      <p:ext uri="{BB962C8B-B14F-4D97-AF65-F5344CB8AC3E}">
        <p14:creationId xmlns:p14="http://schemas.microsoft.com/office/powerpoint/2010/main" val="1376139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6007-468C-4B18-FE51-FB38B2F7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Attacker’s perspective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53DD3-A513-E3A7-CC78-0C523C3D954D}"/>
              </a:ext>
            </a:extLst>
          </p:cNvPr>
          <p:cNvSpPr txBox="1"/>
          <p:nvPr/>
        </p:nvSpPr>
        <p:spPr>
          <a:xfrm>
            <a:off x="1295402" y="2876550"/>
            <a:ext cx="370934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Attacker’s description: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Smart and a quick thinker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Experienced CTF player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0864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C9129-0AF8-104E-19FF-5D7D7157A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AE739E-9713-BA29-FD7A-BAA7F5C7C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485775"/>
            <a:ext cx="11268075" cy="5962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487566-0133-C956-4CD9-0D973B656300}"/>
              </a:ext>
            </a:extLst>
          </p:cNvPr>
          <p:cNvSpPr txBox="1"/>
          <p:nvPr/>
        </p:nvSpPr>
        <p:spPr>
          <a:xfrm>
            <a:off x="1209675" y="2991534"/>
            <a:ext cx="3441455" cy="58477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@attacker’s machine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28E0D-AB9B-D5C6-886E-2358012A9631}"/>
              </a:ext>
            </a:extLst>
          </p:cNvPr>
          <p:cNvSpPr txBox="1"/>
          <p:nvPr/>
        </p:nvSpPr>
        <p:spPr>
          <a:xfrm>
            <a:off x="6485738" y="3174712"/>
            <a:ext cx="5125237" cy="58477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@target machine(MESWCOE)</a:t>
            </a:r>
          </a:p>
        </p:txBody>
      </p:sp>
    </p:spTree>
    <p:extLst>
      <p:ext uri="{BB962C8B-B14F-4D97-AF65-F5344CB8AC3E}">
        <p14:creationId xmlns:p14="http://schemas.microsoft.com/office/powerpoint/2010/main" val="1497971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D59D-1498-88D5-9517-0C1DC4C7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1_29 PM">
            <a:hlinkClick r:id="" action="ppaction://media"/>
            <a:extLst>
              <a:ext uri="{FF2B5EF4-FFF2-40B4-BE49-F238E27FC236}">
                <a16:creationId xmlns:a16="http://schemas.microsoft.com/office/drawing/2014/main" id="{5DEB577F-2F41-97A4-17A7-811C028A86D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102.78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575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65906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E7526-E694-4AED-502A-54B7839A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linpeas.sh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BEB3D0F-00A4-3B7B-F3B6-B35F69BA3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4081464"/>
            <a:ext cx="9677400" cy="98107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430003-AFFC-DA86-1073-62224E71C931}"/>
              </a:ext>
            </a:extLst>
          </p:cNvPr>
          <p:cNvSpPr txBox="1"/>
          <p:nvPr/>
        </p:nvSpPr>
        <p:spPr>
          <a:xfrm>
            <a:off x="1295402" y="2390066"/>
            <a:ext cx="967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LINPEAS is a widely-used script for Linux privilege escalation. It automates the process of finding misconfigurations and vulnerabilities on Linux systems, aiding in escalating privileges during security assessments and penetration tests.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3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106218-81E4-FD6D-023F-838683284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65307"/>
            <a:ext cx="8524875" cy="762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1A68F-EA01-3346-B183-05C037CE8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8344"/>
            <a:ext cx="4695452" cy="4434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C7D648-36BF-E3D6-AA28-16D28E6BA936}"/>
              </a:ext>
            </a:extLst>
          </p:cNvPr>
          <p:cNvSpPr txBox="1"/>
          <p:nvPr/>
        </p:nvSpPr>
        <p:spPr>
          <a:xfrm>
            <a:off x="1022555" y="1658344"/>
            <a:ext cx="3942735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DA44B2-6C41-CE16-CDA7-244BDE1DA754}"/>
              </a:ext>
            </a:extLst>
          </p:cNvPr>
          <p:cNvSpPr txBox="1"/>
          <p:nvPr/>
        </p:nvSpPr>
        <p:spPr>
          <a:xfrm>
            <a:off x="7226712" y="1658344"/>
            <a:ext cx="284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ALTERNATIVE METHOD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501D89-A86A-F52B-C7FB-AEF81CCE08A8}"/>
              </a:ext>
            </a:extLst>
          </p:cNvPr>
          <p:cNvCxnSpPr/>
          <p:nvPr/>
        </p:nvCxnSpPr>
        <p:spPr>
          <a:xfrm flipH="1">
            <a:off x="5100637" y="1843010"/>
            <a:ext cx="192942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13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622AC-4645-B664-7AA3-5C9860F8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26_22 PM">
            <a:hlinkClick r:id="" action="ppaction://media"/>
            <a:extLst>
              <a:ext uri="{FF2B5EF4-FFF2-40B4-BE49-F238E27FC236}">
                <a16:creationId xmlns:a16="http://schemas.microsoft.com/office/drawing/2014/main" id="{3B5AB0E4-72AD-EF66-B944-E321C9D865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3" y="0"/>
            <a:ext cx="12196763" cy="6858000"/>
          </a:xfrm>
        </p:spPr>
      </p:pic>
    </p:spTree>
    <p:extLst>
      <p:ext uri="{BB962C8B-B14F-4D97-AF65-F5344CB8AC3E}">
        <p14:creationId xmlns:p14="http://schemas.microsoft.com/office/powerpoint/2010/main" val="22177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53445-84B2-0812-414F-EE96B868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1253065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Objectives of the Seminar</a:t>
            </a:r>
            <a:br>
              <a:rPr lang="en-US" b="0" i="0" dirty="0">
                <a:solidFill>
                  <a:srgbClr val="0D0D0D"/>
                </a:solidFill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E2EC1-6B8D-8333-1E30-5A1F17D35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Vulnerable Machines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Motivation for Creating Vulnerable Machines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Converting Vulnerable Machines into Capture The Flag (CTF) Challenges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D0D0D"/>
                </a:solidFill>
              </a:rPr>
              <a:t>How to build a vulnerable CTF machine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D0D0D"/>
                </a:solidFill>
                <a:effectLst/>
              </a:rPr>
              <a:t>Understanding the machine from attackers perspective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9256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45CCD-8004-54BD-86BD-801E6F9C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cast from 03-15-2024 10_07_19 PM">
            <a:hlinkClick r:id="" action="ppaction://media"/>
            <a:extLst>
              <a:ext uri="{FF2B5EF4-FFF2-40B4-BE49-F238E27FC236}">
                <a16:creationId xmlns:a16="http://schemas.microsoft.com/office/drawing/2014/main" id="{26C19FB1-D074-8035-F027-2640E33D688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4825"/>
          </a:xfrm>
        </p:spPr>
      </p:pic>
    </p:spTree>
    <p:extLst>
      <p:ext uri="{BB962C8B-B14F-4D97-AF65-F5344CB8AC3E}">
        <p14:creationId xmlns:p14="http://schemas.microsoft.com/office/powerpoint/2010/main" val="416724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311BB1-B45E-B91D-DFB6-CDB8D769A03F}"/>
              </a:ext>
            </a:extLst>
          </p:cNvPr>
          <p:cNvSpPr/>
          <p:nvPr/>
        </p:nvSpPr>
        <p:spPr>
          <a:xfrm>
            <a:off x="3250178" y="990600"/>
            <a:ext cx="5446147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6789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F28B-668F-3674-6891-DA059CC0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Understanding Vulnerable Machines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871F0-F396-0215-3C4E-199C2F7A7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Why intentionally build a vulnerable machine?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Vulnerable machines serve as invaluable tools in cybersecurity education by allowing learners to interact with and exploit security flaws in a controlled environment. 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This practical approach enhances understanding, problem-solving skills, and readiness to address cybersecurity threats effectively.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78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AAD8-BF1B-20AF-C326-DC1289E2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Motivation for Creating Vulnerable Machines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85B51-9E89-99F4-66B4-5A2F28E4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Practical Learning: They offer hands-on experience, translating theoretical knowledge into real-world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Real-World Relevance: Simulating cyber threats prepares learners for real-world cybersecurity challenges.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Skill Development: Interacting with vulnerable machines enhances essential cybersecurity skills.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Continuous Improvement: Vulnerable machines support ongoing learning and skill development in the ever-evolving field of cybersecurity.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60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2EFC-BEF0-D3E3-052E-4FF9EB64A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Converting Vulnerable Machines into Capture The Flag (CTF) 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CFC6D-588F-67A5-5791-37ECC041E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Scenario Development: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Craft engaging narratives and scenarios around vulnerabilities to create immersive CTF challenges with clear objectives.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Puzzle Design: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Integrate vulnerabilities into puzzles and challenges that require participants to apply cybersecurity skills to progress and achieve goals.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Flag Placement: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Strategically place "flags" or hidden tokens within the vulnerable machine, rewarding participants for successful exploitation and progression.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Scoring System:</a:t>
            </a: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 Implement a scoring system based on the difficulty of challenges, encouraging participants to tackle various levels of complexity.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90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F694F-0C37-E3E8-DAC7-2DBE4624B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2" y="276224"/>
            <a:ext cx="10515600" cy="1325563"/>
          </a:xfrm>
        </p:spPr>
        <p:txBody>
          <a:bodyPr/>
          <a:lstStyle/>
          <a:p>
            <a:r>
              <a:rPr lang="en-US" dirty="0"/>
              <a:t>Just like Code Chief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B3790-938A-EE9B-4F08-58F1FCE45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2599"/>
            <a:ext cx="10515600" cy="614363"/>
          </a:xfrm>
        </p:spPr>
        <p:txBody>
          <a:bodyPr/>
          <a:lstStyle/>
          <a:p>
            <a:r>
              <a:rPr lang="en-US" dirty="0"/>
              <a:t>HACK THE BOX(HTB)								TRY HACK ME (THM)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1375B-CA6A-3262-AC52-015D29542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28"/>
          <a:stretch/>
        </p:blipFill>
        <p:spPr>
          <a:xfrm>
            <a:off x="752274" y="1497013"/>
            <a:ext cx="5251131" cy="337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3311A-FED1-CE29-F1FC-1E7D24352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28" t="12575" r="5091" b="-1915"/>
          <a:stretch/>
        </p:blipFill>
        <p:spPr>
          <a:xfrm>
            <a:off x="6003406" y="1594064"/>
            <a:ext cx="5474219" cy="32827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558C8F-9F5D-0CCB-057B-3241480840AB}"/>
              </a:ext>
            </a:extLst>
          </p:cNvPr>
          <p:cNvCxnSpPr>
            <a:cxnSpLocks/>
          </p:cNvCxnSpPr>
          <p:nvPr/>
        </p:nvCxnSpPr>
        <p:spPr>
          <a:xfrm>
            <a:off x="6003406" y="1376363"/>
            <a:ext cx="0" cy="5205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543522-E903-F27C-EB42-E408ADD4FA79}"/>
              </a:ext>
            </a:extLst>
          </p:cNvPr>
          <p:cNvCxnSpPr/>
          <p:nvPr/>
        </p:nvCxnSpPr>
        <p:spPr>
          <a:xfrm>
            <a:off x="0" y="6581775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B917D0-6073-B8D6-D60F-762A98873E36}"/>
              </a:ext>
            </a:extLst>
          </p:cNvPr>
          <p:cNvCxnSpPr/>
          <p:nvPr/>
        </p:nvCxnSpPr>
        <p:spPr>
          <a:xfrm>
            <a:off x="0" y="1376363"/>
            <a:ext cx="121253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27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13A7-68D4-74ED-4451-B024F9F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31935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D0D0D"/>
                </a:solidFill>
                <a:latin typeface="Söhne"/>
              </a:rPr>
              <a:t>Hack Your Way In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F1E2A0-E829-9053-A4A3-8F7D961A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BC0171-E2C8-D194-0141-84410C47C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77"/>
          <a:stretch/>
        </p:blipFill>
        <p:spPr>
          <a:xfrm>
            <a:off x="1071561" y="1644913"/>
            <a:ext cx="10048876" cy="460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5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491</TotalTime>
  <Words>660</Words>
  <Application>Microsoft Office PowerPoint</Application>
  <PresentationFormat>Widescreen</PresentationFormat>
  <Paragraphs>110</Paragraphs>
  <Slides>41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Garamond</vt:lpstr>
      <vt:lpstr>Söhne</vt:lpstr>
      <vt:lpstr>source-serif-pro</vt:lpstr>
      <vt:lpstr>Organic</vt:lpstr>
      <vt:lpstr>PowerPoint Presentation</vt:lpstr>
      <vt:lpstr>Contents</vt:lpstr>
      <vt:lpstr>Introduction to Vulnerable Machines</vt:lpstr>
      <vt:lpstr>Objectives of the Seminar </vt:lpstr>
      <vt:lpstr>Understanding Vulnerable Machines </vt:lpstr>
      <vt:lpstr>Motivation for Creating Vulnerable Machines</vt:lpstr>
      <vt:lpstr>Converting Vulnerable Machines into Capture The Flag (CTF) Challenges</vt:lpstr>
      <vt:lpstr>Just like Code Chief</vt:lpstr>
      <vt:lpstr>Hack Your Way In</vt:lpstr>
      <vt:lpstr>Lets design a CTF on our own</vt:lpstr>
      <vt:lpstr>PLAN</vt:lpstr>
      <vt:lpstr>PLAN</vt:lpstr>
      <vt:lpstr>Ready made exploits and there environments</vt:lpstr>
      <vt:lpstr>Lets start</vt:lpstr>
      <vt:lpstr>INSTALLING VAGRANT</vt:lpstr>
      <vt:lpstr>INSTALLING VIRTUAL BOX</vt:lpstr>
      <vt:lpstr>SELECTING BASE MACHINE</vt:lpstr>
      <vt:lpstr>PowerPoint Presentation</vt:lpstr>
      <vt:lpstr>PowerPoint Presentation</vt:lpstr>
      <vt:lpstr>BOOTING UP THE MACHINE</vt:lpstr>
      <vt:lpstr>CONNECTING TO THE MACHINE</vt:lpstr>
      <vt:lpstr>best way of crating a machine is Manual + Automatic</vt:lpstr>
      <vt:lpstr>Manual       Automatic</vt:lpstr>
      <vt:lpstr>Inducing Misconfiguration</vt:lpstr>
      <vt:lpstr>Enabling anonymous access</vt:lpstr>
      <vt:lpstr>Adding low privilege user</vt:lpstr>
      <vt:lpstr> Password leak file  (admissioncerti.txt)</vt:lpstr>
      <vt:lpstr>Initial Access</vt:lpstr>
      <vt:lpstr>Privilege Escalation Vector (study)</vt:lpstr>
      <vt:lpstr>Setting up SUID Bit</vt:lpstr>
      <vt:lpstr>Cleaning history and setting Root password</vt:lpstr>
      <vt:lpstr>Setting Root Flag</vt:lpstr>
      <vt:lpstr>Exporting the Machine</vt:lpstr>
      <vt:lpstr>Attacker’s perspective</vt:lpstr>
      <vt:lpstr>PowerPoint Presentation</vt:lpstr>
      <vt:lpstr>PowerPoint Presentation</vt:lpstr>
      <vt:lpstr>What is linpeas.sh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OUM ZARKAR</dc:creator>
  <cp:lastModifiedBy>OUM ZARKAR</cp:lastModifiedBy>
  <cp:revision>17</cp:revision>
  <dcterms:created xsi:type="dcterms:W3CDTF">2024-03-15T13:27:31Z</dcterms:created>
  <dcterms:modified xsi:type="dcterms:W3CDTF">2024-04-30T08:54:58Z</dcterms:modified>
</cp:coreProperties>
</file>